
<file path=[Content_Types].xml><?xml version="1.0" encoding="utf-8"?>
<Types xmlns="http://schemas.openxmlformats.org/package/2006/content-types">
  <Default Extension="bin" ContentType="application/vnd.openxmlformats-officedocument.oleObject"/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tif" ContentType="image/tiff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97" r:id="rId2"/>
    <p:sldId id="256" r:id="rId3"/>
    <p:sldId id="268" r:id="rId4"/>
    <p:sldId id="257" r:id="rId5"/>
    <p:sldId id="295" r:id="rId6"/>
    <p:sldId id="296" r:id="rId7"/>
    <p:sldId id="259" r:id="rId8"/>
    <p:sldId id="263" r:id="rId9"/>
    <p:sldId id="264" r:id="rId10"/>
    <p:sldId id="267" r:id="rId11"/>
    <p:sldId id="272" r:id="rId12"/>
    <p:sldId id="266" r:id="rId13"/>
    <p:sldId id="275" r:id="rId14"/>
    <p:sldId id="276" r:id="rId15"/>
    <p:sldId id="277" r:id="rId16"/>
    <p:sldId id="278" r:id="rId17"/>
    <p:sldId id="292" r:id="rId18"/>
    <p:sldId id="271" r:id="rId19"/>
    <p:sldId id="279" r:id="rId20"/>
    <p:sldId id="281" r:id="rId21"/>
    <p:sldId id="304" r:id="rId22"/>
    <p:sldId id="298" r:id="rId23"/>
    <p:sldId id="282" r:id="rId24"/>
    <p:sldId id="300" r:id="rId25"/>
    <p:sldId id="274" r:id="rId26"/>
    <p:sldId id="299" r:id="rId27"/>
    <p:sldId id="289" r:id="rId28"/>
    <p:sldId id="288" r:id="rId29"/>
    <p:sldId id="301" r:id="rId30"/>
    <p:sldId id="302" r:id="rId31"/>
    <p:sldId id="293" r:id="rId32"/>
    <p:sldId id="294" r:id="rId33"/>
    <p:sldId id="305" r:id="rId34"/>
    <p:sldId id="290" r:id="rId3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9" autoAdjust="0"/>
    <p:restoredTop sz="94660"/>
  </p:normalViewPr>
  <p:slideViewPr>
    <p:cSldViewPr snapToGrid="0">
      <p:cViewPr>
        <p:scale>
          <a:sx n="100" d="100"/>
          <a:sy n="100" d="100"/>
        </p:scale>
        <p:origin x="70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orgio Domenici" userId="b4b3a54bab04d84b" providerId="LiveId" clId="{A2FB199A-0E81-447B-8CC4-5587DC7772FB}"/>
    <pc:docChg chg="addSld delSld modSld">
      <pc:chgData name="Giorgio Domenici" userId="b4b3a54bab04d84b" providerId="LiveId" clId="{A2FB199A-0E81-447B-8CC4-5587DC7772FB}" dt="2025-05-19T17:07:40.568" v="8" actId="255"/>
      <pc:docMkLst>
        <pc:docMk/>
      </pc:docMkLst>
      <pc:sldChg chg="del modNotesTx">
        <pc:chgData name="Giorgio Domenici" userId="b4b3a54bab04d84b" providerId="LiveId" clId="{A2FB199A-0E81-447B-8CC4-5587DC7772FB}" dt="2025-05-19T16:40:06.076" v="2" actId="2696"/>
        <pc:sldMkLst>
          <pc:docMk/>
          <pc:sldMk cId="3638180951" sldId="262"/>
        </pc:sldMkLst>
      </pc:sldChg>
      <pc:sldChg chg="modNotesTx">
        <pc:chgData name="Giorgio Domenici" userId="b4b3a54bab04d84b" providerId="LiveId" clId="{A2FB199A-0E81-447B-8CC4-5587DC7772FB}" dt="2025-05-19T16:38:05.491" v="0" actId="20577"/>
        <pc:sldMkLst>
          <pc:docMk/>
          <pc:sldMk cId="2528125198" sldId="268"/>
        </pc:sldMkLst>
      </pc:sldChg>
      <pc:sldChg chg="modNotesTx">
        <pc:chgData name="Giorgio Domenici" userId="b4b3a54bab04d84b" providerId="LiveId" clId="{A2FB199A-0E81-447B-8CC4-5587DC7772FB}" dt="2025-05-19T16:41:25.808" v="3" actId="113"/>
        <pc:sldMkLst>
          <pc:docMk/>
          <pc:sldMk cId="914209299" sldId="281"/>
        </pc:sldMkLst>
      </pc:sldChg>
      <pc:sldChg chg="addSp modSp new mod">
        <pc:chgData name="Giorgio Domenici" userId="b4b3a54bab04d84b" providerId="LiveId" clId="{A2FB199A-0E81-447B-8CC4-5587DC7772FB}" dt="2025-05-19T17:07:40.568" v="8" actId="255"/>
        <pc:sldMkLst>
          <pc:docMk/>
          <pc:sldMk cId="913616782" sldId="305"/>
        </pc:sldMkLst>
        <pc:spChg chg="add mod">
          <ac:chgData name="Giorgio Domenici" userId="b4b3a54bab04d84b" providerId="LiveId" clId="{A2FB199A-0E81-447B-8CC4-5587DC7772FB}" dt="2025-05-19T17:07:40.568" v="8" actId="255"/>
          <ac:spMkLst>
            <pc:docMk/>
            <pc:sldMk cId="913616782" sldId="305"/>
            <ac:spMk id="3" creationId="{38ADCE0A-8338-C790-71C6-BC574DF1ABB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853FC9-B89F-47E7-BD54-BC0FD7F52B17}" type="datetimeFigureOut">
              <a:rPr lang="it-IT" smtClean="0"/>
              <a:t>19/05/2025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E434D5-803B-43BF-A65E-FD744B1001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0702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434D5-803B-43BF-A65E-FD744B100190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174595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Stampa del 1784 raffigurante la veduta del porto di Ancona con l’Arco di Traiano</a:t>
            </a:r>
            <a:r>
              <a:rPr lang="it-IT" baseline="0" dirty="0"/>
              <a:t> (acquaforte A. </a:t>
            </a:r>
            <a:r>
              <a:rPr lang="it-IT" baseline="0" dirty="0" err="1"/>
              <a:t>DunKer</a:t>
            </a:r>
            <a:r>
              <a:rPr lang="it-IT" baseline="0" dirty="0"/>
              <a:t> , incisore Giorgio </a:t>
            </a:r>
            <a:r>
              <a:rPr lang="it-IT" baseline="0" dirty="0" err="1"/>
              <a:t>Hachert</a:t>
            </a:r>
            <a:r>
              <a:rPr lang="it-IT" baseline="0" dirty="0"/>
              <a:t>)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434D5-803B-43BF-A65E-FD744B100190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19826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Ingrandimento della stampa dove è possibile vedere una scalinata d’accesso al Fornice.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434D5-803B-43BF-A65E-FD744B100190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09898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L’eroina </a:t>
            </a:r>
            <a:r>
              <a:rPr lang="it-IT" dirty="0" err="1"/>
              <a:t>Stamira</a:t>
            </a:r>
            <a:r>
              <a:rPr lang="it-IT" baseline="0" dirty="0"/>
              <a:t> riprodotta in un quadro del pittore anconetano ottocentesco Francesco </a:t>
            </a:r>
            <a:r>
              <a:rPr lang="it-IT" baseline="0" dirty="0" err="1"/>
              <a:t>Podesti</a:t>
            </a:r>
            <a:r>
              <a:rPr lang="it-IT" baseline="0" dirty="0"/>
              <a:t>, che durante l’assedio di Ancona del 1173 da parte dell’imperatore </a:t>
            </a:r>
            <a:r>
              <a:rPr lang="it-IT" baseline="0" dirty="0" err="1"/>
              <a:t>bizzantino</a:t>
            </a:r>
            <a:r>
              <a:rPr lang="it-IT" baseline="0" dirty="0"/>
              <a:t> Federico Barbarossa ebbe il coraggio d’incendiare una posizione nemica tramite della resina e della pece appositamente predisposta.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434D5-803B-43BF-A65E-FD744B100190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821646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Grazie all’impegno dell’allora 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Soprintendente Edoardo Galli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(1880-1956) 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nel 1938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sono stati eseguiti degli scavi atti ad evidenziare le originarie fondazioni sino ad incontrare il fondo sabbioso sommerso dall’acqua del mare. La fondazione a pianta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ottagona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risultò formata perlopiù da blocchi di duro calcare del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Conero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disposti a scarpa e giuntati tra loro con malta pozzolana.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434D5-803B-43BF-A65E-FD744B100190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46558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Mentre i laterali rivelano una fattezza più economica di massi più piccoli misti a riprese con mattoni di laterizio. </a:t>
            </a:r>
            <a:r>
              <a:rPr lang="it-IT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 seguito vennero quindi eseguiti dalla Soprintendenza i lavori di consolidamento e restauro dell’Arco.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434D5-803B-43BF-A65E-FD744B100190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076084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bombardamenti della Seconda Guerra Mondiale risparmiarono l’Arco, ma distrussero il tessuto edilizio attorno ad esso. Dal dopoguerra a seguito dei lavori di interramento per 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l’ampliamento delle banchine portuali e dei cantieri navali l’Arco venne sempre più allontanato,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alterando il rapporto fondamentale con il mare.</a:t>
            </a:r>
          </a:p>
          <a:p>
            <a:pPr lvl="0"/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Comunque, nonostante la presenza di alcune 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modeste lesioni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dovute anche al passaggio in adiacenza della 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vecchia ferrovia,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ha continuato a mostrare tutta la sua potente stabilità.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434D5-803B-43BF-A65E-FD744B100190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25303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 basamento lapideo dell’Arco ha un 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ingombro a terra pari a circa mq. 56,00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mentre 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l’ingombro totale dell’Arco, fornice compreso, è pari a circa mc. 1.000,00.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Dai 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monitoraggi con ultrasuoni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eseguiti e dalle misure esterne dei blocchi lapidei, si ipotizza un nucleo centrale di risulta probabilmente all’epoca della costruzione di volta in volta riempito con 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malta cementizia e detriti.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L’apertura arcuata 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it-IT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fornice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invece riporta una larghezza di passaggio pari a 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ml.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3,00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x una lunghezza di circa 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ml.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4,00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 per un’altezza all’intradosso di circa 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ml.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7,50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L’attico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riporta una superficie cornici comprese pari a 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mq.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45,00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Le dimensioni odierne chiaramente tengono conto delle degradazioni ed erosioni del materiale lapideo avvenute con il trascorrere dei secoli.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434D5-803B-43BF-A65E-FD744B100190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27466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seguito i tre gruppi di incassi per perni di metallo 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nell’attico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sono stati accuratamente rilevati e approfonditamente studiati negli 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anni “60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dall’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archeologo Sandro Stucchi 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(1922 – 1991), 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docente di archeologia e di storia romana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presso l’Università di Urbino. Dallo studio risultò che tre statue di bronzo dorato erano in antico collocate vicino alla cornice, esattamente in asse con le sottostanti iscrizioni di dedica a Traiano, a sua moglie 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Plotina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 a sua sorella 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Marciana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Stucchi 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 anche definitivamente escluso, a seguito delle indagini eseguite, la presenza allora ipotizzata da 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Ciriaco 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Pizzecolli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(1392 – 1452) di statue equestri.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434D5-803B-43BF-A65E-FD744B100190}" type="slidenum">
              <a:rPr lang="it-IT" smtClean="0"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062392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it-IT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Modellino ricostruttivo dell’Arco presente presso il Museo Archeologico Nazionale delle Marche, che tenta di mostrarne l’aspetto originario. 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434D5-803B-43BF-A65E-FD744B100190}" type="slidenum">
              <a:rPr lang="it-IT" smtClean="0"/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1568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434D5-803B-43BF-A65E-FD744B100190}" type="slidenum">
              <a:rPr lang="it-IT" smtClean="0"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064240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434D5-803B-43BF-A65E-FD744B100190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902317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L’attuale sistemazione</a:t>
            </a:r>
            <a:r>
              <a:rPr lang="it-IT" baseline="0" dirty="0"/>
              <a:t>: costruzione scalinata nel 1858 (voluta dal Papa Giovanni Maria </a:t>
            </a:r>
            <a:r>
              <a:rPr lang="it-IT" baseline="0" dirty="0" err="1"/>
              <a:t>Mastai</a:t>
            </a:r>
            <a:r>
              <a:rPr lang="it-IT" baseline="0" dirty="0"/>
              <a:t> Ferretti). Progetto Ing. Michele Bevilacqua e impresa </a:t>
            </a:r>
            <a:r>
              <a:rPr lang="it-IT" baseline="0" dirty="0" err="1"/>
              <a:t>Mengoni</a:t>
            </a:r>
            <a:r>
              <a:rPr lang="it-IT" baseline="0" dirty="0"/>
              <a:t>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434D5-803B-43BF-A65E-FD744B100190}" type="slidenum">
              <a:rPr lang="it-IT" smtClean="0"/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427011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Basilica </a:t>
            </a:r>
            <a:r>
              <a:rPr lang="it-IT" dirty="0" err="1"/>
              <a:t>Ulpia</a:t>
            </a:r>
            <a:r>
              <a:rPr lang="it-IT" dirty="0"/>
              <a:t> – Fori Imperiali -</a:t>
            </a:r>
            <a:r>
              <a:rPr lang="it-IT" baseline="0" dirty="0"/>
              <a:t> </a:t>
            </a:r>
            <a:r>
              <a:rPr lang="it-IT" dirty="0"/>
              <a:t>Colonna Traiana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434D5-803B-43BF-A65E-FD744B100190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201050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Bassorilievo della Scena 58, raffigurante l’Arco di Traiano con tre statue nell’Attico, i magazzini portuali, i cantieri navali e due templi</a:t>
            </a:r>
            <a:r>
              <a:rPr lang="it-IT" baseline="0" dirty="0"/>
              <a:t>: uno in alto dedicato ad afrodite e uno nella riva del mare dedicato a Diomede.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434D5-803B-43BF-A65E-FD744B100190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79917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/>
              <a:t>L’Arco</a:t>
            </a:r>
            <a:r>
              <a:rPr lang="it-IT" baseline="0" dirty="0"/>
              <a:t> è stato costruito con la messa in opera di grossi blocchi di marmo sovrapposti a secco e perfettamente combacianti, legati in corrispondenza dei giunti interni con grappe di piombo. </a:t>
            </a:r>
            <a:r>
              <a:rPr lang="it-IT" dirty="0"/>
              <a:t>Si rileva una notevole perizia nel inserire i rostri romani nelle</a:t>
            </a:r>
            <a:r>
              <a:rPr lang="it-IT" baseline="0" dirty="0"/>
              <a:t> facciate e di elementi decorativi ai lati del fornice e nei fianchi dell’Arco.</a:t>
            </a:r>
            <a:endParaRPr lang="it-IT" dirty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434D5-803B-43BF-A65E-FD744B100190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777409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I blocchi di pietra venivano murati colando il metallo fuso dall’esterno attraverso piccoli canali scavati nella pietra e tuttora visibili nei loro imbocchi.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434D5-803B-43BF-A65E-FD744B100190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96139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Antichi</a:t>
            </a:r>
            <a:r>
              <a:rPr lang="it-IT" baseline="0" dirty="0"/>
              <a:t> rostri romani.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434D5-803B-43BF-A65E-FD744B100190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740891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Dipinto del Pinturicchio (1502 – 1507) -</a:t>
            </a:r>
            <a:r>
              <a:rPr lang="it-IT" baseline="0" dirty="0"/>
              <a:t> </a:t>
            </a:r>
            <a:r>
              <a:rPr lang="it-IT" dirty="0"/>
              <a:t>Pio II giunge ad Ancona per dare inizio alla crociata,</a:t>
            </a:r>
            <a:r>
              <a:rPr lang="it-IT" baseline="0" dirty="0"/>
              <a:t> dove è raffigurato l’Arco di Traiano, sotto il Guasco.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434D5-803B-43BF-A65E-FD744B100190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81760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Dipinto di Vittore Carpaccio</a:t>
            </a:r>
            <a:r>
              <a:rPr lang="it-IT" baseline="0" dirty="0"/>
              <a:t> – La predica di Santo Stefano (1514) dove nello sfondo è raffigurato l’Arco di Traiano……con delle scale laterali.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434D5-803B-43BF-A65E-FD744B100190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887162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F378D4A-FA09-43B0-AE52-E83AC00B35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1E73BB2F-6550-4D86-958B-F1320509F1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75C3C21-43B1-42B7-B987-230274523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407D4-8043-4884-8201-3878A6A7B3F6}" type="datetimeFigureOut">
              <a:rPr lang="it-IT" smtClean="0"/>
              <a:t>19/05/2025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EFE8F5E-C6D2-49D6-8BF5-2CFAE4D8F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E322437-3A7A-49AC-A9B1-5FB536DAD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857AA-CC16-4561-B58F-9FD1A4FA17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034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5CA16C0-B8B4-4E7B-83D4-F8914D016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6D06BAEC-8F9A-4CDB-B9F2-E459F7CDB6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46E10E3-AF59-42EB-B713-33705EC9D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407D4-8043-4884-8201-3878A6A7B3F6}" type="datetimeFigureOut">
              <a:rPr lang="it-IT" smtClean="0"/>
              <a:t>19/05/2025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F8B5569-A774-4E50-A81E-4ADA7945A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EE63ECE-7BAD-4EC6-A46C-BD68F154D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857AA-CC16-4561-B58F-9FD1A4FA17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39563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1C77DA52-2663-4F88-B902-4D39C32323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C6767B81-5385-4581-BF0D-09B97F3D19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B9F5D7B-3F9A-49F3-B43C-9384A81A6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407D4-8043-4884-8201-3878A6A7B3F6}" type="datetimeFigureOut">
              <a:rPr lang="it-IT" smtClean="0"/>
              <a:t>19/05/2025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D83EEDD-DE23-4878-BA17-C80599978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0AAC0D1-F2DA-4E2C-9F2F-27766691B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857AA-CC16-4561-B58F-9FD1A4FA17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94683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02C4A0-C81D-4C88-9E9A-85B87BC7F4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236CE8F-D9CE-4F56-BFC3-5B7AE88BEA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7C1FC16-A58E-4147-A371-5F86E1929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407D4-8043-4884-8201-3878A6A7B3F6}" type="datetimeFigureOut">
              <a:rPr lang="it-IT" smtClean="0"/>
              <a:t>19/05/2025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F94D935-1DFD-441E-8D0B-45F3BE913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F6FD3D4-CC8E-4FE2-BA95-F2A407504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857AA-CC16-4561-B58F-9FD1A4FA17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96290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DEAED1A-3EEB-43FC-89F1-A5F15F758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48EE4F9-7CDB-4054-B327-4254FA7AED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FA2FF99-9824-4C08-8E15-E582497A3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407D4-8043-4884-8201-3878A6A7B3F6}" type="datetimeFigureOut">
              <a:rPr lang="it-IT" smtClean="0"/>
              <a:t>19/05/2025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E0FF986-682A-4268-B11A-7CDB5574E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C37C3CD-6567-464F-9711-043392207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857AA-CC16-4561-B58F-9FD1A4FA17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8499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5F6E92D-EB36-4190-842A-70A707FCA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24E534D-5222-4993-9B77-01085CC5E2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B7F825BF-7E7F-43D0-A8D0-969EFB4465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4756966-4E91-430C-A517-745F9E4CEB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407D4-8043-4884-8201-3878A6A7B3F6}" type="datetimeFigureOut">
              <a:rPr lang="it-IT" smtClean="0"/>
              <a:t>19/05/2025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614D58A-C59B-42D0-B028-BA9FA2779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8290E616-31B4-4BAF-A012-BC6F0121E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857AA-CC16-4561-B58F-9FD1A4FA17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614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872CF35-3B32-4FC0-A76A-CB7BE6F77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3832FEB-9B6C-48FA-9F46-5E2A9FD353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2D18D5C7-883D-44A2-A7D3-CC5761A10A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D132EBD1-DF6A-4CA6-804D-674E3E9006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C0FCFCF1-E56A-4DB1-875C-232951B173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5CA195E-38AA-48B2-8AF6-DE4A7164E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407D4-8043-4884-8201-3878A6A7B3F6}" type="datetimeFigureOut">
              <a:rPr lang="it-IT" smtClean="0"/>
              <a:t>19/05/2025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5FEA26DD-FB6F-4BD7-8BA8-860BB1756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04D7C871-C7ED-4E8B-83E8-D750DBD91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857AA-CC16-4561-B58F-9FD1A4FA17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4782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CD80A5-B85F-4F12-B554-4D3774A49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DF6F650E-4808-4FFD-B0E6-1DF9CE7AF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407D4-8043-4884-8201-3878A6A7B3F6}" type="datetimeFigureOut">
              <a:rPr lang="it-IT" smtClean="0"/>
              <a:t>19/05/2025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C6ABF28-33F7-42C6-B35A-833A27796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BE2EBB6E-ED3E-467E-90B4-E1B0F314F0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857AA-CC16-4561-B58F-9FD1A4FA17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2347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24E8A8B9-84E3-400C-979B-1876D2906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407D4-8043-4884-8201-3878A6A7B3F6}" type="datetimeFigureOut">
              <a:rPr lang="it-IT" smtClean="0"/>
              <a:t>19/05/2025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DC006B49-89DA-4BFE-801E-34C79F605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1144DDC-EAB3-440F-BADE-DAA611534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857AA-CC16-4561-B58F-9FD1A4FA17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0652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831CDB5-87C2-4F1D-9B15-CE201C387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4D49FA4-1DCE-4ECF-89DA-6A537D7A8C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CD09445-142A-40C8-85FE-F8EB12138B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6A809B77-5691-4DA7-8662-DADEA7C2E5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407D4-8043-4884-8201-3878A6A7B3F6}" type="datetimeFigureOut">
              <a:rPr lang="it-IT" smtClean="0"/>
              <a:t>19/05/2025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35F7DF2-B99A-432A-96A0-E33D7F94E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7467E94-C65D-43B3-A81F-E5CD3C2D8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857AA-CC16-4561-B58F-9FD1A4FA17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25030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38E32A-0C9F-4CF7-99B9-2F4B4A170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8D4B53B4-CAA5-4345-B167-1516D6D7D8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897BB1B-5687-4302-A0AB-E974384414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3B04CF4-395A-4CA9-A21A-D9CCE5646B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407D4-8043-4884-8201-3878A6A7B3F6}" type="datetimeFigureOut">
              <a:rPr lang="it-IT" smtClean="0"/>
              <a:t>19/05/2025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06EBF9D-FFFE-4DBD-94FC-957E64669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7D26773-E37C-44A8-9A52-DC37D914A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857AA-CC16-4561-B58F-9FD1A4FA17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34452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7E3383EF-AEC6-4C2B-A99E-9625C4D7A7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977E9D0-B3EE-4301-B513-79632ABE9B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C2BA9CE-E3D6-46B5-89B2-5A3A8BDEA8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407D4-8043-4884-8201-3878A6A7B3F6}" type="datetimeFigureOut">
              <a:rPr lang="it-IT" smtClean="0"/>
              <a:t>19/05/2025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C0AD663-ED05-475E-9609-0C20F89C16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CDABFCD-AFEB-4A77-BAF0-BAC1975BF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3857AA-CC16-4561-B58F-9FD1A4FA17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8188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package" Target="../embeddings/Microsoft_Word_Document.docx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package" Target="../embeddings/Microsoft_Word_Document1.docx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package" Target="../embeddings/Microsoft_Word_Document2.docx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egnaposto contenuto 6" descr="Immagine che contiene testo, Carattere, schermata, logo&#10;&#10;Descrizione generata automaticamente">
            <a:extLst>
              <a:ext uri="{FF2B5EF4-FFF2-40B4-BE49-F238E27FC236}">
                <a16:creationId xmlns:a16="http://schemas.microsoft.com/office/drawing/2014/main" id="{B9361C95-F1D9-D53F-E7FA-E230211079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8351" y="1144689"/>
            <a:ext cx="7115297" cy="4351338"/>
          </a:xfrm>
        </p:spPr>
      </p:pic>
    </p:spTree>
    <p:extLst>
      <p:ext uri="{BB962C8B-B14F-4D97-AF65-F5344CB8AC3E}">
        <p14:creationId xmlns:p14="http://schemas.microsoft.com/office/powerpoint/2010/main" val="26896754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edificio, esterni, cielo, chiesa&#10;&#10;Descrizione generata automaticamente">
            <a:extLst>
              <a:ext uri="{FF2B5EF4-FFF2-40B4-BE49-F238E27FC236}">
                <a16:creationId xmlns:a16="http://schemas.microsoft.com/office/drawing/2014/main" id="{971BF5DC-8983-48C6-B0DF-A7EA0D6997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937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cemento, sporco, passo, pietra&#10;&#10;Descrizione generata automaticamente">
            <a:extLst>
              <a:ext uri="{FF2B5EF4-FFF2-40B4-BE49-F238E27FC236}">
                <a16:creationId xmlns:a16="http://schemas.microsoft.com/office/drawing/2014/main" id="{D57988B9-B6CC-4D23-AA76-DCE30F4EE6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044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interni, parete, tastiera&#10;&#10;Descrizione generata automaticamente">
            <a:extLst>
              <a:ext uri="{FF2B5EF4-FFF2-40B4-BE49-F238E27FC236}">
                <a16:creationId xmlns:a16="http://schemas.microsoft.com/office/drawing/2014/main" id="{5F4128FC-3884-41CD-9430-6863A7658E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814" y="0"/>
            <a:ext cx="109074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3213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vecchio, altare&#10;&#10;Descrizione generata automaticamente">
            <a:extLst>
              <a:ext uri="{FF2B5EF4-FFF2-40B4-BE49-F238E27FC236}">
                <a16:creationId xmlns:a16="http://schemas.microsoft.com/office/drawing/2014/main" id="{A502335E-D796-4061-8631-9620CDF508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709" y="0"/>
            <a:ext cx="49002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7961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vecchio, gruppo, abiti, folla&#10;&#10;Descrizione generata automaticamente">
            <a:extLst>
              <a:ext uri="{FF2B5EF4-FFF2-40B4-BE49-F238E27FC236}">
                <a16:creationId xmlns:a16="http://schemas.microsoft.com/office/drawing/2014/main" id="{99F81971-9DB2-4863-BA0A-B99D3DF367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161" y="0"/>
            <a:ext cx="88536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313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&#10;&#10;Descrizione generata automaticamente">
            <a:extLst>
              <a:ext uri="{FF2B5EF4-FFF2-40B4-BE49-F238E27FC236}">
                <a16:creationId xmlns:a16="http://schemas.microsoft.com/office/drawing/2014/main" id="{5A0D08F2-A17C-4837-A150-A6C9A95643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455" y="0"/>
            <a:ext cx="91110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9576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70F09E21-2D10-4B7E-A5C6-99A07E9C18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215" y="310661"/>
            <a:ext cx="6260123" cy="6260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0116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4191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edificio, cielo, esterni, rovina&#10;&#10;Descrizione generata automaticamente">
            <a:extLst>
              <a:ext uri="{FF2B5EF4-FFF2-40B4-BE49-F238E27FC236}">
                <a16:creationId xmlns:a16="http://schemas.microsoft.com/office/drawing/2014/main" id="{4DEFFDD8-DDEE-4B46-9CC4-3037B3D59C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6656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vecchio, sporco, pietra&#10;&#10;Descrizione generata automaticamente">
            <a:extLst>
              <a:ext uri="{FF2B5EF4-FFF2-40B4-BE49-F238E27FC236}">
                <a16:creationId xmlns:a16="http://schemas.microsoft.com/office/drawing/2014/main" id="{AC12BFC7-A8E7-4E10-BC31-BA82C7577E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23" y="0"/>
            <a:ext cx="102251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2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ggetto 4">
            <a:extLst>
              <a:ext uri="{FF2B5EF4-FFF2-40B4-BE49-F238E27FC236}">
                <a16:creationId xmlns:a16="http://schemas.microsoft.com/office/drawing/2014/main" id="{61618C76-5AF0-4E5C-AAC8-A3B985BC85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9253026"/>
              </p:ext>
            </p:extLst>
          </p:nvPr>
        </p:nvGraphicFramePr>
        <p:xfrm>
          <a:off x="1173193" y="0"/>
          <a:ext cx="986862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9086830" imgH="6298620" progId="Word.Document.12">
                  <p:embed/>
                </p:oleObj>
              </mc:Choice>
              <mc:Fallback>
                <p:oleObj name="Document" r:id="rId2" imgW="9086830" imgH="6298620" progId="Word.Document.12">
                  <p:embed/>
                  <p:pic>
                    <p:nvPicPr>
                      <p:cNvPr id="5" name="Oggetto 4">
                        <a:extLst>
                          <a:ext uri="{FF2B5EF4-FFF2-40B4-BE49-F238E27FC236}">
                            <a16:creationId xmlns:a16="http://schemas.microsoft.com/office/drawing/2014/main" id="{61618C76-5AF0-4E5C-AAC8-A3B985BC85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73193" y="0"/>
                        <a:ext cx="9868620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1678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esterni, pietra, vecchio&#10;&#10;Descrizione generata automaticamente">
            <a:extLst>
              <a:ext uri="{FF2B5EF4-FFF2-40B4-BE49-F238E27FC236}">
                <a16:creationId xmlns:a16="http://schemas.microsoft.com/office/drawing/2014/main" id="{EEC1CF42-7A44-4DDC-9C72-FF86A74501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0769" y="-10467"/>
            <a:ext cx="6424245" cy="6878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2092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cielo, aria aperta, edificio, ponte&#10;&#10;Descrizione generata automaticamente">
            <a:extLst>
              <a:ext uri="{FF2B5EF4-FFF2-40B4-BE49-F238E27FC236}">
                <a16:creationId xmlns:a16="http://schemas.microsoft.com/office/drawing/2014/main" id="{E616A65A-646E-66AE-2850-A75F8BF29B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284" y="643466"/>
            <a:ext cx="8253432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1597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ggetto 5">
            <a:extLst>
              <a:ext uri="{FF2B5EF4-FFF2-40B4-BE49-F238E27FC236}">
                <a16:creationId xmlns:a16="http://schemas.microsoft.com/office/drawing/2014/main" id="{CFE68599-96CC-5B28-AAD3-9007FCA018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2603014"/>
              </p:ext>
            </p:extLst>
          </p:nvPr>
        </p:nvGraphicFramePr>
        <p:xfrm>
          <a:off x="156000" y="489163"/>
          <a:ext cx="11880000" cy="58796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3" imgW="32404006" imgH="16040100" progId="AcroExch.Document.DC">
                  <p:embed/>
                </p:oleObj>
              </mc:Choice>
              <mc:Fallback>
                <p:oleObj name="Acrobat Document" r:id="rId3" imgW="32404006" imgH="16040100" progId="AcroExch.Document.DC">
                  <p:embed/>
                  <p:pic>
                    <p:nvPicPr>
                      <p:cNvPr id="6" name="Oggetto 5">
                        <a:extLst>
                          <a:ext uri="{FF2B5EF4-FFF2-40B4-BE49-F238E27FC236}">
                            <a16:creationId xmlns:a16="http://schemas.microsoft.com/office/drawing/2014/main" id="{CFE68599-96CC-5B28-AAD3-9007FCA018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6000" y="489163"/>
                        <a:ext cx="11880000" cy="58796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416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DD320AFA-7C2D-4D8A-8CBE-5DA52E351B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2664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ggetto 1">
            <a:extLst>
              <a:ext uri="{FF2B5EF4-FFF2-40B4-BE49-F238E27FC236}">
                <a16:creationId xmlns:a16="http://schemas.microsoft.com/office/drawing/2014/main" id="{8829DF5F-2935-88A0-92E4-6AF5FA3326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827555"/>
              </p:ext>
            </p:extLst>
          </p:nvPr>
        </p:nvGraphicFramePr>
        <p:xfrm>
          <a:off x="1759870" y="489164"/>
          <a:ext cx="11880000" cy="58796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32404006" imgH="16040100" progId="AcroExch.Document.DC">
                  <p:embed/>
                </p:oleObj>
              </mc:Choice>
              <mc:Fallback>
                <p:oleObj name="Acrobat Document" r:id="rId2" imgW="32404006" imgH="16040100" progId="AcroExch.Document.DC">
                  <p:embed/>
                  <p:pic>
                    <p:nvPicPr>
                      <p:cNvPr id="2" name="Oggetto 1">
                        <a:extLst>
                          <a:ext uri="{FF2B5EF4-FFF2-40B4-BE49-F238E27FC236}">
                            <a16:creationId xmlns:a16="http://schemas.microsoft.com/office/drawing/2014/main" id="{8829DF5F-2935-88A0-92E4-6AF5FA3326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59870" y="489164"/>
                        <a:ext cx="11880000" cy="58796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56661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FDF5B348-F6D3-462A-8D19-9BE5CDADBA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3844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ggetto 1">
            <a:extLst>
              <a:ext uri="{FF2B5EF4-FFF2-40B4-BE49-F238E27FC236}">
                <a16:creationId xmlns:a16="http://schemas.microsoft.com/office/drawing/2014/main" id="{CDF02904-3050-27C6-5BF2-BABC52E7F2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7911320"/>
              </p:ext>
            </p:extLst>
          </p:nvPr>
        </p:nvGraphicFramePr>
        <p:xfrm>
          <a:off x="1858835" y="489164"/>
          <a:ext cx="11880000" cy="58796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32404006" imgH="16040100" progId="AcroExch.Document.DC">
                  <p:embed/>
                </p:oleObj>
              </mc:Choice>
              <mc:Fallback>
                <p:oleObj name="Acrobat Document" r:id="rId2" imgW="32404006" imgH="16040100" progId="AcroExch.Document.DC">
                  <p:embed/>
                  <p:pic>
                    <p:nvPicPr>
                      <p:cNvPr id="2" name="Oggetto 1">
                        <a:extLst>
                          <a:ext uri="{FF2B5EF4-FFF2-40B4-BE49-F238E27FC236}">
                            <a16:creationId xmlns:a16="http://schemas.microsoft.com/office/drawing/2014/main" id="{CDF02904-3050-27C6-5BF2-BABC52E7F2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858835" y="489164"/>
                        <a:ext cx="11880000" cy="58796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26901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ggetto 1">
            <a:extLst>
              <a:ext uri="{FF2B5EF4-FFF2-40B4-BE49-F238E27FC236}">
                <a16:creationId xmlns:a16="http://schemas.microsoft.com/office/drawing/2014/main" id="{9015D3F7-7D53-9C61-BB6E-CDEBFFE04F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1254788"/>
              </p:ext>
            </p:extLst>
          </p:nvPr>
        </p:nvGraphicFramePr>
        <p:xfrm>
          <a:off x="156000" y="489164"/>
          <a:ext cx="11880000" cy="58796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3" imgW="32404006" imgH="16040100" progId="AcroExch.Document.DC">
                  <p:embed/>
                </p:oleObj>
              </mc:Choice>
              <mc:Fallback>
                <p:oleObj name="Acrobat Document" r:id="rId3" imgW="32404006" imgH="16040100" progId="AcroExch.Document.DC">
                  <p:embed/>
                  <p:pic>
                    <p:nvPicPr>
                      <p:cNvPr id="2" name="Oggetto 1">
                        <a:extLst>
                          <a:ext uri="{FF2B5EF4-FFF2-40B4-BE49-F238E27FC236}">
                            <a16:creationId xmlns:a16="http://schemas.microsoft.com/office/drawing/2014/main" id="{9015D3F7-7D53-9C61-BB6E-CDEBFFE04F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6000" y="489164"/>
                        <a:ext cx="11880000" cy="58796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62734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ggetto 1">
            <a:extLst>
              <a:ext uri="{FF2B5EF4-FFF2-40B4-BE49-F238E27FC236}">
                <a16:creationId xmlns:a16="http://schemas.microsoft.com/office/drawing/2014/main" id="{62AE6DC0-0782-19CE-5B51-B07EB37C64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6570483"/>
              </p:ext>
            </p:extLst>
          </p:nvPr>
        </p:nvGraphicFramePr>
        <p:xfrm>
          <a:off x="156000" y="489164"/>
          <a:ext cx="11880000" cy="58796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32404006" imgH="16040100" progId="AcroExch.Document.DC">
                  <p:embed/>
                </p:oleObj>
              </mc:Choice>
              <mc:Fallback>
                <p:oleObj name="Acrobat Document" r:id="rId2" imgW="32404006" imgH="16040100" progId="AcroExch.Document.DC">
                  <p:embed/>
                  <p:pic>
                    <p:nvPicPr>
                      <p:cNvPr id="2" name="Oggetto 1">
                        <a:extLst>
                          <a:ext uri="{FF2B5EF4-FFF2-40B4-BE49-F238E27FC236}">
                            <a16:creationId xmlns:a16="http://schemas.microsoft.com/office/drawing/2014/main" id="{62AE6DC0-0782-19CE-5B51-B07EB37C64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6000" y="489164"/>
                        <a:ext cx="11880000" cy="58796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666373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ggetto 1">
            <a:extLst>
              <a:ext uri="{FF2B5EF4-FFF2-40B4-BE49-F238E27FC236}">
                <a16:creationId xmlns:a16="http://schemas.microsoft.com/office/drawing/2014/main" id="{8E4842B0-1EA9-8AC4-8BE3-874DD497C6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6223455"/>
              </p:ext>
            </p:extLst>
          </p:nvPr>
        </p:nvGraphicFramePr>
        <p:xfrm>
          <a:off x="156000" y="489164"/>
          <a:ext cx="11880000" cy="58796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32404006" imgH="16040100" progId="AcroExch.Document.DC">
                  <p:embed/>
                </p:oleObj>
              </mc:Choice>
              <mc:Fallback>
                <p:oleObj name="Acrobat Document" r:id="rId2" imgW="32404006" imgH="16040100" progId="AcroExch.Document.DC">
                  <p:embed/>
                  <p:pic>
                    <p:nvPicPr>
                      <p:cNvPr id="2" name="Oggetto 1">
                        <a:extLst>
                          <a:ext uri="{FF2B5EF4-FFF2-40B4-BE49-F238E27FC236}">
                            <a16:creationId xmlns:a16="http://schemas.microsoft.com/office/drawing/2014/main" id="{8E4842B0-1EA9-8AC4-8BE3-874DD497C6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6000" y="489164"/>
                        <a:ext cx="11880000" cy="58796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9944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esterni, edificio, cielo, arco&#10;&#10;Descrizione generata automaticamente">
            <a:extLst>
              <a:ext uri="{FF2B5EF4-FFF2-40B4-BE49-F238E27FC236}">
                <a16:creationId xmlns:a16="http://schemas.microsoft.com/office/drawing/2014/main" id="{CF20A9C2-1D4B-497B-B9A7-9813C5BC37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1251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ggetto 1">
            <a:extLst>
              <a:ext uri="{FF2B5EF4-FFF2-40B4-BE49-F238E27FC236}">
                <a16:creationId xmlns:a16="http://schemas.microsoft.com/office/drawing/2014/main" id="{13F49A92-D4D2-5723-D6B8-2A2B17C7C4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2157860"/>
              </p:ext>
            </p:extLst>
          </p:nvPr>
        </p:nvGraphicFramePr>
        <p:xfrm>
          <a:off x="156000" y="489164"/>
          <a:ext cx="11880000" cy="58796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32404006" imgH="16040100" progId="AcroExch.Document.DC">
                  <p:embed/>
                </p:oleObj>
              </mc:Choice>
              <mc:Fallback>
                <p:oleObj name="Acrobat Document" r:id="rId2" imgW="32404006" imgH="16040100" progId="AcroExch.Document.DC">
                  <p:embed/>
                  <p:pic>
                    <p:nvPicPr>
                      <p:cNvPr id="2" name="Oggetto 1">
                        <a:extLst>
                          <a:ext uri="{FF2B5EF4-FFF2-40B4-BE49-F238E27FC236}">
                            <a16:creationId xmlns:a16="http://schemas.microsoft.com/office/drawing/2014/main" id="{13F49A92-D4D2-5723-D6B8-2A2B17C7C46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6000" y="489164"/>
                        <a:ext cx="11880000" cy="58796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979939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5491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gget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5028352"/>
              </p:ext>
            </p:extLst>
          </p:nvPr>
        </p:nvGraphicFramePr>
        <p:xfrm>
          <a:off x="1066800" y="1"/>
          <a:ext cx="101346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o" r:id="rId2" imgW="9072360" imgH="6234840" progId="Word.Document.12">
                  <p:embed/>
                </p:oleObj>
              </mc:Choice>
              <mc:Fallback>
                <p:oleObj name="Documento" r:id="rId2" imgW="9072360" imgH="6234840" progId="Word.Document.12">
                  <p:embed/>
                  <p:pic>
                    <p:nvPicPr>
                      <p:cNvPr id="4" name="Oggetto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66800" y="1"/>
                        <a:ext cx="10134600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46540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38ADCE0A-8338-C790-71C6-BC574DF1ABBD}"/>
              </a:ext>
            </a:extLst>
          </p:cNvPr>
          <p:cNvSpPr txBox="1"/>
          <p:nvPr/>
        </p:nvSpPr>
        <p:spPr>
          <a:xfrm>
            <a:off x="714375" y="438150"/>
            <a:ext cx="11068050" cy="27106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lavori di restauro dell’arco di Traiano sono stati eseguiti alla fine del 2022 dalla Soprintendenza Archeologia, Belle arti e Paesaggio per le province di Ancona e Pesaro Urbino </a:t>
            </a:r>
            <a:r>
              <a:rPr lang="it-IT" sz="20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 lo scopo della tutela e della valorizzazione del bene monumentale.</a:t>
            </a:r>
            <a:r>
              <a:rPr lang="it-IT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0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lavori sono stati realizzati dall’impresa </a:t>
            </a:r>
            <a:r>
              <a:rPr lang="it-IT" sz="20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Sardellini</a:t>
            </a:r>
            <a:r>
              <a:rPr lang="it-IT" sz="20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Costruzioni di Macerata. Per la realizzazione dell’intervento di restauro, la Soprintendenza ha beneficiato degli studi congiunti sullo stato del monumento effettuati dall’Università Politecnica delle Marche e dall’Autorità di sistema portuale, finanziati dal progetto europeo </a:t>
            </a:r>
            <a:r>
              <a:rPr lang="it-IT" sz="20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Remember</a:t>
            </a:r>
            <a:r>
              <a:rPr lang="it-IT" sz="20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che ha l’obiettivo di valorizzare il patrimonio storico, materiale e immateriale, del porto di Ancona. Anche il Rotary club Ancona Conero è stato tra gli sponsor di tali lavori.</a:t>
            </a:r>
            <a:endParaRPr lang="it-IT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61678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ggetto 1">
            <a:extLst>
              <a:ext uri="{FF2B5EF4-FFF2-40B4-BE49-F238E27FC236}">
                <a16:creationId xmlns:a16="http://schemas.microsoft.com/office/drawing/2014/main" id="{EA62DA36-C2F4-4946-9D9E-4BE0322DFA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5417218"/>
              </p:ext>
            </p:extLst>
          </p:nvPr>
        </p:nvGraphicFramePr>
        <p:xfrm>
          <a:off x="1500997" y="258793"/>
          <a:ext cx="9247516" cy="6228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9086830" imgH="6203093" progId="Word.Document.12">
                  <p:embed/>
                </p:oleObj>
              </mc:Choice>
              <mc:Fallback>
                <p:oleObj name="Document" r:id="rId2" imgW="9086830" imgH="6203093" progId="Word.Document.12">
                  <p:embed/>
                  <p:pic>
                    <p:nvPicPr>
                      <p:cNvPr id="2" name="Oggetto 1">
                        <a:extLst>
                          <a:ext uri="{FF2B5EF4-FFF2-40B4-BE49-F238E27FC236}">
                            <a16:creationId xmlns:a16="http://schemas.microsoft.com/office/drawing/2014/main" id="{EA62DA36-C2F4-4946-9D9E-4BE0322DFA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00997" y="258793"/>
                        <a:ext cx="9247516" cy="62282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1851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cielo, esterni, erba, edificio&#10;&#10;Descrizione generata automaticamente">
            <a:extLst>
              <a:ext uri="{FF2B5EF4-FFF2-40B4-BE49-F238E27FC236}">
                <a16:creationId xmlns:a16="http://schemas.microsoft.com/office/drawing/2014/main" id="{F140E8AC-90EB-43E4-8601-5F5F002A9B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43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341" y="0"/>
            <a:ext cx="13973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5746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7478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B311BBA2-8268-4E69-BDCB-C1DB96C7C3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804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2121679A-06FE-41E9-9F25-CDF716ECAC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461" y="0"/>
            <a:ext cx="56270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438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68D3B837-3BF1-4CAE-8314-BBA0D816EC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70" y="0"/>
            <a:ext cx="108421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13626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</TotalTime>
  <Words>870</Words>
  <Application>Microsoft Office PowerPoint</Application>
  <PresentationFormat>Widescreen</PresentationFormat>
  <Paragraphs>39</Paragraphs>
  <Slides>34</Slides>
  <Notes>20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3</vt:i4>
      </vt:variant>
      <vt:variant>
        <vt:lpstr>Titoli diapositive</vt:lpstr>
      </vt:variant>
      <vt:variant>
        <vt:i4>34</vt:i4>
      </vt:variant>
    </vt:vector>
  </HeadingPairs>
  <TitlesOfParts>
    <vt:vector size="42" baseType="lpstr">
      <vt:lpstr>Arial</vt:lpstr>
      <vt:lpstr>Calibri</vt:lpstr>
      <vt:lpstr>Calibri Light</vt:lpstr>
      <vt:lpstr>Times New Roman</vt:lpstr>
      <vt:lpstr>Tema di Office</vt:lpstr>
      <vt:lpstr>Document</vt:lpstr>
      <vt:lpstr>Acrobat Document</vt:lpstr>
      <vt:lpstr>Documento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GIORGIO DOMENICI</dc:creator>
  <cp:lastModifiedBy>Giorgio Domenici</cp:lastModifiedBy>
  <cp:revision>43</cp:revision>
  <dcterms:created xsi:type="dcterms:W3CDTF">2021-04-29T10:26:36Z</dcterms:created>
  <dcterms:modified xsi:type="dcterms:W3CDTF">2025-05-19T17:07:49Z</dcterms:modified>
</cp:coreProperties>
</file>